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64" r:id="rId3"/>
    <p:sldId id="257" r:id="rId4"/>
    <p:sldId id="258" r:id="rId5"/>
    <p:sldId id="259" r:id="rId6"/>
    <p:sldId id="260" r:id="rId7"/>
    <p:sldId id="261" r:id="rId8"/>
    <p:sldId id="262" r:id="rId9"/>
    <p:sldId id="265"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eun Huibregtse" initials="TH" lastIdx="1" clrIdx="0">
    <p:extLst>
      <p:ext uri="{19B8F6BF-5375-455C-9EA6-DF929625EA0E}">
        <p15:presenceInfo xmlns:p15="http://schemas.microsoft.com/office/powerpoint/2012/main" userId="S::huib0029@hz.nl::2216615d-48f6-4d67-8e4b-32873aac7f4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53" autoAdjust="0"/>
  </p:normalViewPr>
  <p:slideViewPr>
    <p:cSldViewPr snapToGrid="0">
      <p:cViewPr>
        <p:scale>
          <a:sx n="75" d="100"/>
          <a:sy n="75" d="100"/>
        </p:scale>
        <p:origin x="1914" y="8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nl-N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nl-NL" dirty="0" err="1"/>
              <a:t>Labeled</a:t>
            </a:r>
            <a:r>
              <a:rPr lang="nl-NL" baseline="0" dirty="0"/>
              <a:t> cluster</a:t>
            </a:r>
            <a:endParaRPr lang="nl-NL"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nl-NL"/>
        </a:p>
      </c:txPr>
    </c:title>
    <c:autoTitleDeleted val="0"/>
    <c:plotArea>
      <c:layout/>
      <c:barChart>
        <c:barDir val="bar"/>
        <c:grouping val="stacked"/>
        <c:varyColors val="0"/>
        <c:ser>
          <c:idx val="0"/>
          <c:order val="0"/>
          <c:tx>
            <c:strRef>
              <c:f>Blad1!$B$1</c:f>
              <c:strCache>
                <c:ptCount val="1"/>
                <c:pt idx="0">
                  <c:v>Cluster 1</c:v>
                </c:pt>
              </c:strCache>
            </c:strRef>
          </c:tx>
          <c:spPr>
            <a:solidFill>
              <a:schemeClr val="accent1"/>
            </a:solidFill>
            <a:ln>
              <a:noFill/>
            </a:ln>
            <a:effectLst/>
          </c:spPr>
          <c:invertIfNegative val="0"/>
          <c:cat>
            <c:strRef>
              <c:f>Blad1!$A$2:$A$6</c:f>
              <c:strCache>
                <c:ptCount val="5"/>
                <c:pt idx="0">
                  <c:v>Cluster 5</c:v>
                </c:pt>
                <c:pt idx="1">
                  <c:v>Cluster 4</c:v>
                </c:pt>
                <c:pt idx="2">
                  <c:v>Cluster 3</c:v>
                </c:pt>
                <c:pt idx="3">
                  <c:v>Cluster 2</c:v>
                </c:pt>
                <c:pt idx="4">
                  <c:v>Cluster 1</c:v>
                </c:pt>
              </c:strCache>
            </c:strRef>
          </c:cat>
          <c:val>
            <c:numRef>
              <c:f>Blad1!$B$2:$B$6</c:f>
              <c:numCache>
                <c:formatCode>General</c:formatCode>
                <c:ptCount val="5"/>
                <c:pt idx="4">
                  <c:v>1</c:v>
                </c:pt>
              </c:numCache>
            </c:numRef>
          </c:val>
          <c:extLst>
            <c:ext xmlns:c16="http://schemas.microsoft.com/office/drawing/2014/chart" uri="{C3380CC4-5D6E-409C-BE32-E72D297353CC}">
              <c16:uniqueId val="{00000000-038C-483C-B626-6C2326640521}"/>
            </c:ext>
          </c:extLst>
        </c:ser>
        <c:ser>
          <c:idx val="1"/>
          <c:order val="1"/>
          <c:tx>
            <c:strRef>
              <c:f>Blad1!$C$1</c:f>
              <c:strCache>
                <c:ptCount val="1"/>
                <c:pt idx="0">
                  <c:v>Cluster 2</c:v>
                </c:pt>
              </c:strCache>
            </c:strRef>
          </c:tx>
          <c:spPr>
            <a:solidFill>
              <a:schemeClr val="accent6"/>
            </a:solidFill>
            <a:ln>
              <a:noFill/>
            </a:ln>
            <a:effectLst/>
          </c:spPr>
          <c:invertIfNegative val="0"/>
          <c:cat>
            <c:strRef>
              <c:f>Blad1!$A$2:$A$6</c:f>
              <c:strCache>
                <c:ptCount val="5"/>
                <c:pt idx="0">
                  <c:v>Cluster 5</c:v>
                </c:pt>
                <c:pt idx="1">
                  <c:v>Cluster 4</c:v>
                </c:pt>
                <c:pt idx="2">
                  <c:v>Cluster 3</c:v>
                </c:pt>
                <c:pt idx="3">
                  <c:v>Cluster 2</c:v>
                </c:pt>
                <c:pt idx="4">
                  <c:v>Cluster 1</c:v>
                </c:pt>
              </c:strCache>
            </c:strRef>
          </c:cat>
          <c:val>
            <c:numRef>
              <c:f>Blad1!$C$2:$C$6</c:f>
              <c:numCache>
                <c:formatCode>General</c:formatCode>
                <c:ptCount val="5"/>
                <c:pt idx="3">
                  <c:v>5</c:v>
                </c:pt>
              </c:numCache>
            </c:numRef>
          </c:val>
          <c:extLst>
            <c:ext xmlns:c16="http://schemas.microsoft.com/office/drawing/2014/chart" uri="{C3380CC4-5D6E-409C-BE32-E72D297353CC}">
              <c16:uniqueId val="{00000001-038C-483C-B626-6C2326640521}"/>
            </c:ext>
          </c:extLst>
        </c:ser>
        <c:ser>
          <c:idx val="2"/>
          <c:order val="2"/>
          <c:tx>
            <c:strRef>
              <c:f>Blad1!$D$1</c:f>
              <c:strCache>
                <c:ptCount val="1"/>
                <c:pt idx="0">
                  <c:v>Cluster 3</c:v>
                </c:pt>
              </c:strCache>
            </c:strRef>
          </c:tx>
          <c:spPr>
            <a:solidFill>
              <a:srgbClr val="00B0F0"/>
            </a:solidFill>
            <a:ln>
              <a:noFill/>
            </a:ln>
            <a:effectLst/>
          </c:spPr>
          <c:invertIfNegative val="0"/>
          <c:cat>
            <c:strRef>
              <c:f>Blad1!$A$2:$A$6</c:f>
              <c:strCache>
                <c:ptCount val="5"/>
                <c:pt idx="0">
                  <c:v>Cluster 5</c:v>
                </c:pt>
                <c:pt idx="1">
                  <c:v>Cluster 4</c:v>
                </c:pt>
                <c:pt idx="2">
                  <c:v>Cluster 3</c:v>
                </c:pt>
                <c:pt idx="3">
                  <c:v>Cluster 2</c:v>
                </c:pt>
                <c:pt idx="4">
                  <c:v>Cluster 1</c:v>
                </c:pt>
              </c:strCache>
            </c:strRef>
          </c:cat>
          <c:val>
            <c:numRef>
              <c:f>Blad1!$D$2:$D$6</c:f>
              <c:numCache>
                <c:formatCode>General</c:formatCode>
                <c:ptCount val="5"/>
                <c:pt idx="2">
                  <c:v>3</c:v>
                </c:pt>
              </c:numCache>
            </c:numRef>
          </c:val>
          <c:extLst>
            <c:ext xmlns:c16="http://schemas.microsoft.com/office/drawing/2014/chart" uri="{C3380CC4-5D6E-409C-BE32-E72D297353CC}">
              <c16:uniqueId val="{00000002-038C-483C-B626-6C2326640521}"/>
            </c:ext>
          </c:extLst>
        </c:ser>
        <c:ser>
          <c:idx val="3"/>
          <c:order val="3"/>
          <c:tx>
            <c:strRef>
              <c:f>Blad1!$E$1</c:f>
              <c:strCache>
                <c:ptCount val="1"/>
                <c:pt idx="0">
                  <c:v>Cluster 4</c:v>
                </c:pt>
              </c:strCache>
            </c:strRef>
          </c:tx>
          <c:spPr>
            <a:solidFill>
              <a:srgbClr val="92D050"/>
            </a:solidFill>
            <a:ln>
              <a:solidFill>
                <a:srgbClr val="92D050"/>
              </a:solidFill>
            </a:ln>
            <a:effectLst/>
          </c:spPr>
          <c:invertIfNegative val="0"/>
          <c:cat>
            <c:strRef>
              <c:f>Blad1!$A$2:$A$6</c:f>
              <c:strCache>
                <c:ptCount val="5"/>
                <c:pt idx="0">
                  <c:v>Cluster 5</c:v>
                </c:pt>
                <c:pt idx="1">
                  <c:v>Cluster 4</c:v>
                </c:pt>
                <c:pt idx="2">
                  <c:v>Cluster 3</c:v>
                </c:pt>
                <c:pt idx="3">
                  <c:v>Cluster 2</c:v>
                </c:pt>
                <c:pt idx="4">
                  <c:v>Cluster 1</c:v>
                </c:pt>
              </c:strCache>
            </c:strRef>
          </c:cat>
          <c:val>
            <c:numRef>
              <c:f>Blad1!$E$2:$E$6</c:f>
              <c:numCache>
                <c:formatCode>General</c:formatCode>
                <c:ptCount val="5"/>
                <c:pt idx="1">
                  <c:v>1</c:v>
                </c:pt>
              </c:numCache>
            </c:numRef>
          </c:val>
          <c:extLst>
            <c:ext xmlns:c16="http://schemas.microsoft.com/office/drawing/2014/chart" uri="{C3380CC4-5D6E-409C-BE32-E72D297353CC}">
              <c16:uniqueId val="{00000003-038C-483C-B626-6C2326640521}"/>
            </c:ext>
          </c:extLst>
        </c:ser>
        <c:ser>
          <c:idx val="4"/>
          <c:order val="4"/>
          <c:tx>
            <c:strRef>
              <c:f>Blad1!$F$1</c:f>
              <c:strCache>
                <c:ptCount val="1"/>
                <c:pt idx="0">
                  <c:v>Cluster 5</c:v>
                </c:pt>
              </c:strCache>
            </c:strRef>
          </c:tx>
          <c:spPr>
            <a:solidFill>
              <a:schemeClr val="accent5"/>
            </a:solidFill>
            <a:ln>
              <a:noFill/>
            </a:ln>
            <a:effectLst/>
          </c:spPr>
          <c:invertIfNegative val="0"/>
          <c:cat>
            <c:strRef>
              <c:f>Blad1!$A$2:$A$6</c:f>
              <c:strCache>
                <c:ptCount val="5"/>
                <c:pt idx="0">
                  <c:v>Cluster 5</c:v>
                </c:pt>
                <c:pt idx="1">
                  <c:v>Cluster 4</c:v>
                </c:pt>
                <c:pt idx="2">
                  <c:v>Cluster 3</c:v>
                </c:pt>
                <c:pt idx="3">
                  <c:v>Cluster 2</c:v>
                </c:pt>
                <c:pt idx="4">
                  <c:v>Cluster 1</c:v>
                </c:pt>
              </c:strCache>
            </c:strRef>
          </c:cat>
          <c:val>
            <c:numRef>
              <c:f>Blad1!$F$2:$F$6</c:f>
              <c:numCache>
                <c:formatCode>General</c:formatCode>
                <c:ptCount val="5"/>
                <c:pt idx="0">
                  <c:v>1</c:v>
                </c:pt>
              </c:numCache>
            </c:numRef>
          </c:val>
          <c:extLst>
            <c:ext xmlns:c16="http://schemas.microsoft.com/office/drawing/2014/chart" uri="{C3380CC4-5D6E-409C-BE32-E72D297353CC}">
              <c16:uniqueId val="{00000004-038C-483C-B626-6C2326640521}"/>
            </c:ext>
          </c:extLst>
        </c:ser>
        <c:dLbls>
          <c:showLegendKey val="0"/>
          <c:showVal val="0"/>
          <c:showCatName val="0"/>
          <c:showSerName val="0"/>
          <c:showPercent val="0"/>
          <c:showBubbleSize val="0"/>
        </c:dLbls>
        <c:gapWidth val="150"/>
        <c:overlap val="100"/>
        <c:axId val="1347264159"/>
        <c:axId val="1635270063"/>
      </c:barChart>
      <c:catAx>
        <c:axId val="1347264159"/>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crossAx val="1635270063"/>
        <c:crosses val="autoZero"/>
        <c:auto val="1"/>
        <c:lblAlgn val="ctr"/>
        <c:lblOffset val="100"/>
        <c:noMultiLvlLbl val="0"/>
      </c:catAx>
      <c:valAx>
        <c:axId val="163527006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crossAx val="134726415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nl-NL"/>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nl-N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9E168D-723A-4DB1-AF80-3B29BEEC6FBC}" type="datetimeFigureOut">
              <a:rPr lang="nl-NL" smtClean="0"/>
              <a:t>20-11-2019</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A46539-10EE-4651-812D-33D90C024BA7}" type="slidenum">
              <a:rPr lang="nl-NL" smtClean="0"/>
              <a:t>‹nr.›</a:t>
            </a:fld>
            <a:endParaRPr lang="nl-NL"/>
          </a:p>
        </p:txBody>
      </p:sp>
    </p:spTree>
    <p:extLst>
      <p:ext uri="{BB962C8B-B14F-4D97-AF65-F5344CB8AC3E}">
        <p14:creationId xmlns:p14="http://schemas.microsoft.com/office/powerpoint/2010/main" val="1234630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fld id="{BDA46539-10EE-4651-812D-33D90C024BA7}" type="slidenum">
              <a:rPr lang="nl-NL" smtClean="0"/>
              <a:t>2</a:t>
            </a:fld>
            <a:endParaRPr lang="nl-NL"/>
          </a:p>
        </p:txBody>
      </p:sp>
    </p:spTree>
    <p:extLst>
      <p:ext uri="{BB962C8B-B14F-4D97-AF65-F5344CB8AC3E}">
        <p14:creationId xmlns:p14="http://schemas.microsoft.com/office/powerpoint/2010/main" val="34100728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5"/>
          </p:nvPr>
        </p:nvSpPr>
        <p:spPr/>
        <p:txBody>
          <a:bodyPr/>
          <a:lstStyle/>
          <a:p>
            <a:fld id="{BDA46539-10EE-4651-812D-33D90C024BA7}" type="slidenum">
              <a:rPr lang="nl-NL" smtClean="0"/>
              <a:t>9</a:t>
            </a:fld>
            <a:endParaRPr lang="nl-NL"/>
          </a:p>
        </p:txBody>
      </p:sp>
    </p:spTree>
    <p:extLst>
      <p:ext uri="{BB962C8B-B14F-4D97-AF65-F5344CB8AC3E}">
        <p14:creationId xmlns:p14="http://schemas.microsoft.com/office/powerpoint/2010/main" val="30515389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nl-NL"/>
              <a:t>Klik om stijl te bewerken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Klikken om de ondertitelstijl van het model te bewerken</a:t>
            </a:r>
            <a:endParaRPr lang="en-US" dirty="0"/>
          </a:p>
        </p:txBody>
      </p:sp>
      <p:sp>
        <p:nvSpPr>
          <p:cNvPr id="4"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4227981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sche 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nl-NL"/>
              <a:t>Klik om stijl te bewerken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0BBE016E-8C35-48AC-A923-A6998F220927}" type="datetimeFigureOut">
              <a:rPr lang="nl-NL" smtClean="0"/>
              <a:t>20-11-2019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2588555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en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nl-NL"/>
              <a:t>Klik om stijl te bewerken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9589012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eraat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nl-NL"/>
              <a:t>Klik om stijl te bewerken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nl-NL"/>
              <a:t>Klikken om de tekststijl van het model te bewerken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193985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amkaartj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nl-NL"/>
              <a:t>Klik om stijl te bewerken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28462135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kolomme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nl-NL"/>
              <a:t>Klik om stijl te bewerken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4"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277631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Afbeelding-kol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nl-NL"/>
              <a:t>Klik om stijl te bewerken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4"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23687367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p:txBody>
          <a:bodyPr vert="eaVert" anchor="t" anchorCtr="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42350023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nl-NL"/>
              <a:t>Klik om stijl te bewerken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3965747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3272783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nl-NL"/>
              <a:t>Klik om stijl te bewerken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4"/>
          <p:cNvSpPr>
            <a:spLocks noGrp="1"/>
          </p:cNvSpPr>
          <p:nvPr>
            <p:ph type="ftr" sz="quarter" idx="11"/>
          </p:nvPr>
        </p:nvSpPr>
        <p:spPr/>
        <p:txBody>
          <a:bodyPr/>
          <a:lstStyle/>
          <a:p>
            <a:endParaRPr lang="nl-NL"/>
          </a:p>
        </p:txBody>
      </p:sp>
      <p:sp>
        <p:nvSpPr>
          <p:cNvPr id="6" name="Slide Number Placeholder 5"/>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3364580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0BBE016E-8C35-48AC-A923-A6998F220927}" type="datetimeFigureOut">
              <a:rPr lang="nl-NL" smtClean="0"/>
              <a:t>20-11-2019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301994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l-NL"/>
              <a:t>Klik om stijl te bewerken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0BBE016E-8C35-48AC-A923-A6998F220927}" type="datetimeFigureOut">
              <a:rPr lang="nl-NL" smtClean="0"/>
              <a:t>20-11-2019</a:t>
            </a:fld>
            <a:endParaRPr lang="nl-NL"/>
          </a:p>
        </p:txBody>
      </p:sp>
      <p:sp>
        <p:nvSpPr>
          <p:cNvPr id="8" name="Footer Placeholder 7"/>
          <p:cNvSpPr>
            <a:spLocks noGrp="1"/>
          </p:cNvSpPr>
          <p:nvPr>
            <p:ph type="ftr" sz="quarter" idx="11"/>
          </p:nvPr>
        </p:nvSpPr>
        <p:spPr/>
        <p:txBody>
          <a:bodyPr/>
          <a:lstStyle/>
          <a:p>
            <a:endParaRPr lang="nl-NL"/>
          </a:p>
        </p:txBody>
      </p:sp>
      <p:sp>
        <p:nvSpPr>
          <p:cNvPr id="9" name="Slide Number Placeholder 8"/>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1202148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7" name="Date Placeholder 2"/>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3"/>
          <p:cNvSpPr>
            <a:spLocks noGrp="1"/>
          </p:cNvSpPr>
          <p:nvPr>
            <p:ph type="ftr" sz="quarter" idx="11"/>
          </p:nvPr>
        </p:nvSpPr>
        <p:spPr/>
        <p:txBody>
          <a:bodyPr/>
          <a:lstStyle/>
          <a:p>
            <a:endParaRPr lang="nl-NL"/>
          </a:p>
        </p:txBody>
      </p:sp>
      <p:sp>
        <p:nvSpPr>
          <p:cNvPr id="6" name="Slide Number Placeholder 4"/>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1964282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2"/>
          <p:cNvSpPr>
            <a:spLocks noGrp="1"/>
          </p:cNvSpPr>
          <p:nvPr>
            <p:ph type="ftr" sz="quarter" idx="11"/>
          </p:nvPr>
        </p:nvSpPr>
        <p:spPr/>
        <p:txBody>
          <a:bodyPr/>
          <a:lstStyle/>
          <a:p>
            <a:endParaRPr lang="nl-NL"/>
          </a:p>
        </p:txBody>
      </p:sp>
      <p:sp>
        <p:nvSpPr>
          <p:cNvPr id="6" name="Slide Number Placeholder 3"/>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1122077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nl-NL"/>
              <a:t>Klik om stijl te bewerken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7" name="Date Placeholder 4"/>
          <p:cNvSpPr>
            <a:spLocks noGrp="1"/>
          </p:cNvSpPr>
          <p:nvPr>
            <p:ph type="dt" sz="half" idx="10"/>
          </p:nvPr>
        </p:nvSpPr>
        <p:spPr/>
        <p:txBody>
          <a:bodyPr/>
          <a:lstStyle/>
          <a:p>
            <a:fld id="{0BBE016E-8C35-48AC-A923-A6998F220927}" type="datetimeFigureOut">
              <a:rPr lang="nl-NL" smtClean="0"/>
              <a:t>20-11-2019</a:t>
            </a:fld>
            <a:endParaRPr lang="nl-NL"/>
          </a:p>
        </p:txBody>
      </p:sp>
      <p:sp>
        <p:nvSpPr>
          <p:cNvPr id="5" name="Footer Placeholder 5"/>
          <p:cNvSpPr>
            <a:spLocks noGrp="1"/>
          </p:cNvSpPr>
          <p:nvPr>
            <p:ph type="ftr" sz="quarter" idx="11"/>
          </p:nvPr>
        </p:nvSpPr>
        <p:spPr/>
        <p:txBody>
          <a:bodyPr/>
          <a:lstStyle/>
          <a:p>
            <a:endParaRPr lang="nl-NL"/>
          </a:p>
        </p:txBody>
      </p:sp>
      <p:sp>
        <p:nvSpPr>
          <p:cNvPr id="6" name="Slide Number Placeholder 6"/>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1500791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nl-NL"/>
              <a:t>Klik om stijl te bewerken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0BBE016E-8C35-48AC-A923-A6998F220927}" type="datetimeFigureOut">
              <a:rPr lang="nl-NL" smtClean="0"/>
              <a:t>20-11-2019</a:t>
            </a:fld>
            <a:endParaRPr lang="nl-NL"/>
          </a:p>
        </p:txBody>
      </p:sp>
      <p:sp>
        <p:nvSpPr>
          <p:cNvPr id="6" name="Footer Placeholder 5"/>
          <p:cNvSpPr>
            <a:spLocks noGrp="1"/>
          </p:cNvSpPr>
          <p:nvPr>
            <p:ph type="ftr" sz="quarter" idx="11"/>
          </p:nvPr>
        </p:nvSpPr>
        <p:spPr/>
        <p:txBody>
          <a:bodyPr/>
          <a:lstStyle/>
          <a:p>
            <a:endParaRPr lang="nl-NL"/>
          </a:p>
        </p:txBody>
      </p:sp>
      <p:sp>
        <p:nvSpPr>
          <p:cNvPr id="7" name="Slide Number Placeholder 6"/>
          <p:cNvSpPr>
            <a:spLocks noGrp="1"/>
          </p:cNvSpPr>
          <p:nvPr>
            <p:ph type="sldNum" sz="quarter" idx="12"/>
          </p:nvPr>
        </p:nvSpPr>
        <p:spPr/>
        <p:txBody>
          <a:bodyPr/>
          <a:lstStyle/>
          <a:p>
            <a:fld id="{0B84E0F7-30ED-4004-873C-BB7331E93B04}" type="slidenum">
              <a:rPr lang="nl-NL" smtClean="0"/>
              <a:t>‹nr.›</a:t>
            </a:fld>
            <a:endParaRPr lang="nl-NL"/>
          </a:p>
        </p:txBody>
      </p:sp>
    </p:spTree>
    <p:extLst>
      <p:ext uri="{BB962C8B-B14F-4D97-AF65-F5344CB8AC3E}">
        <p14:creationId xmlns:p14="http://schemas.microsoft.com/office/powerpoint/2010/main" val="1389000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nl-NL"/>
              <a:t>Klik om stijl te bewerken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BBE016E-8C35-48AC-A923-A6998F220927}" type="datetimeFigureOut">
              <a:rPr lang="nl-NL" smtClean="0"/>
              <a:t>20-11-2019</a:t>
            </a:fld>
            <a:endParaRPr lang="nl-NL"/>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nl-NL"/>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B84E0F7-30ED-4004-873C-BB7331E93B04}" type="slidenum">
              <a:rPr lang="nl-NL" smtClean="0"/>
              <a:t>‹nr.›</a:t>
            </a:fld>
            <a:endParaRPr lang="nl-NL"/>
          </a:p>
        </p:txBody>
      </p:sp>
    </p:spTree>
    <p:extLst>
      <p:ext uri="{BB962C8B-B14F-4D97-AF65-F5344CB8AC3E}">
        <p14:creationId xmlns:p14="http://schemas.microsoft.com/office/powerpoint/2010/main" val="219924634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2D34234-68E5-4FD9-888A-AB948C9CF439}"/>
              </a:ext>
            </a:extLst>
          </p:cNvPr>
          <p:cNvSpPr>
            <a:spLocks noGrp="1"/>
          </p:cNvSpPr>
          <p:nvPr>
            <p:ph type="ctrTitle"/>
          </p:nvPr>
        </p:nvSpPr>
        <p:spPr>
          <a:xfrm>
            <a:off x="1683171" y="2455985"/>
            <a:ext cx="8825658" cy="2420815"/>
          </a:xfrm>
        </p:spPr>
        <p:txBody>
          <a:bodyPr/>
          <a:lstStyle/>
          <a:p>
            <a:r>
              <a:rPr lang="en-US" sz="4400" dirty="0"/>
              <a:t>Predicting the best neighborhoods for opening a new restaurant in Middelburg</a:t>
            </a:r>
          </a:p>
        </p:txBody>
      </p:sp>
      <p:pic>
        <p:nvPicPr>
          <p:cNvPr id="4" name="Afbeelding 3">
            <a:extLst>
              <a:ext uri="{FF2B5EF4-FFF2-40B4-BE49-F238E27FC236}">
                <a16:creationId xmlns:a16="http://schemas.microsoft.com/office/drawing/2014/main" id="{3C689B3B-3639-44F1-9EE7-489A56027FF0}"/>
              </a:ext>
            </a:extLst>
          </p:cNvPr>
          <p:cNvPicPr>
            <a:picLocks noChangeAspect="1"/>
          </p:cNvPicPr>
          <p:nvPr/>
        </p:nvPicPr>
        <p:blipFill>
          <a:blip r:embed="rId2"/>
          <a:stretch>
            <a:fillRect/>
          </a:stretch>
        </p:blipFill>
        <p:spPr>
          <a:xfrm>
            <a:off x="6096000" y="562098"/>
            <a:ext cx="2838803" cy="1893887"/>
          </a:xfrm>
          <a:prstGeom prst="rect">
            <a:avLst/>
          </a:prstGeom>
        </p:spPr>
      </p:pic>
    </p:spTree>
    <p:extLst>
      <p:ext uri="{BB962C8B-B14F-4D97-AF65-F5344CB8AC3E}">
        <p14:creationId xmlns:p14="http://schemas.microsoft.com/office/powerpoint/2010/main" val="4115428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D11557-E348-4FB8-B79B-4592A5A14952}"/>
              </a:ext>
            </a:extLst>
          </p:cNvPr>
          <p:cNvSpPr>
            <a:spLocks noGrp="1"/>
          </p:cNvSpPr>
          <p:nvPr>
            <p:ph type="title"/>
          </p:nvPr>
        </p:nvSpPr>
        <p:spPr/>
        <p:txBody>
          <a:bodyPr/>
          <a:lstStyle/>
          <a:p>
            <a:r>
              <a:rPr lang="nl-NL" dirty="0" err="1"/>
              <a:t>Conclusion</a:t>
            </a:r>
            <a:r>
              <a:rPr lang="nl-NL" dirty="0"/>
              <a:t> </a:t>
            </a:r>
            <a:r>
              <a:rPr lang="nl-NL" dirty="0" err="1"/>
              <a:t>and</a:t>
            </a:r>
            <a:r>
              <a:rPr lang="nl-NL" dirty="0"/>
              <a:t> </a:t>
            </a:r>
            <a:r>
              <a:rPr lang="nl-NL" dirty="0" err="1"/>
              <a:t>future</a:t>
            </a:r>
            <a:r>
              <a:rPr lang="nl-NL" dirty="0"/>
              <a:t> </a:t>
            </a:r>
            <a:r>
              <a:rPr lang="nl-NL" dirty="0" err="1"/>
              <a:t>directions</a:t>
            </a:r>
            <a:endParaRPr lang="nl-NL" dirty="0"/>
          </a:p>
        </p:txBody>
      </p:sp>
      <p:sp>
        <p:nvSpPr>
          <p:cNvPr id="3" name="Tijdelijke aanduiding voor inhoud 2">
            <a:extLst>
              <a:ext uri="{FF2B5EF4-FFF2-40B4-BE49-F238E27FC236}">
                <a16:creationId xmlns:a16="http://schemas.microsoft.com/office/drawing/2014/main" id="{28109520-D057-4402-A28A-4B1000C66D37}"/>
              </a:ext>
            </a:extLst>
          </p:cNvPr>
          <p:cNvSpPr>
            <a:spLocks noGrp="1"/>
          </p:cNvSpPr>
          <p:nvPr>
            <p:ph idx="1"/>
          </p:nvPr>
        </p:nvSpPr>
        <p:spPr>
          <a:xfrm>
            <a:off x="875201" y="1659218"/>
            <a:ext cx="8946541" cy="4195481"/>
          </a:xfrm>
        </p:spPr>
        <p:txBody>
          <a:bodyPr>
            <a:normAutofit/>
          </a:bodyPr>
          <a:lstStyle/>
          <a:p>
            <a:r>
              <a:rPr lang="en-US" dirty="0"/>
              <a:t>The answer is that cluster three is the best cluster</a:t>
            </a:r>
          </a:p>
          <a:p>
            <a:r>
              <a:rPr lang="en-US" dirty="0"/>
              <a:t>Accuracy of the k-means clustering model could be improved</a:t>
            </a:r>
          </a:p>
          <a:p>
            <a:r>
              <a:rPr lang="en-US" dirty="0"/>
              <a:t>Collect more data like the average income of residents in the neighborhood and the accessibility of public transport</a:t>
            </a:r>
          </a:p>
          <a:p>
            <a:r>
              <a:rPr lang="en-US" dirty="0"/>
              <a:t>Time to spend on the project could be improved by reducing the strict deadlines imposed by school so there’s more time to make the calculations and accuracy of the clustering model better</a:t>
            </a:r>
          </a:p>
        </p:txBody>
      </p:sp>
    </p:spTree>
    <p:extLst>
      <p:ext uri="{BB962C8B-B14F-4D97-AF65-F5344CB8AC3E}">
        <p14:creationId xmlns:p14="http://schemas.microsoft.com/office/powerpoint/2010/main" val="1071746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B89E5C5-A037-45B3-9D37-3658914D479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5ACB93B0-521E-443D-9750-AFCFDDB3E8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DA1DAC79-DDBA-4382-9D43-6E5F685BE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5878"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E0880F10-995F-4F01-A83B-7ECDB7BE79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A2D49266-1F08-40F2-B0E1-1D919DCB578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6AACA73D-178F-4CFC-99E3-9F4FCBBDB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Afbeelding 3" descr="Afbeelding met buiten, berg, weergave, veld&#10;&#10;Automatisch gegenereerde beschrijving">
            <a:extLst>
              <a:ext uri="{FF2B5EF4-FFF2-40B4-BE49-F238E27FC236}">
                <a16:creationId xmlns:a16="http://schemas.microsoft.com/office/drawing/2014/main" id="{6089EDA2-E7AF-4FA7-B492-9730F9A20689}"/>
              </a:ext>
            </a:extLst>
          </p:cNvPr>
          <p:cNvPicPr>
            <a:picLocks noChangeAspect="1"/>
          </p:cNvPicPr>
          <p:nvPr/>
        </p:nvPicPr>
        <p:blipFill rotWithShape="1">
          <a:blip r:embed="rId8"/>
          <a:srcRect t="36778" r="1" b="17098"/>
          <a:stretch/>
        </p:blipFill>
        <p:spPr>
          <a:xfrm>
            <a:off x="20" y="10"/>
            <a:ext cx="12191980" cy="6857990"/>
          </a:xfrm>
          <a:prstGeom prst="rect">
            <a:avLst/>
          </a:prstGeom>
        </p:spPr>
      </p:pic>
      <p:sp>
        <p:nvSpPr>
          <p:cNvPr id="21" name="Rectangle 20">
            <a:extLst>
              <a:ext uri="{FF2B5EF4-FFF2-40B4-BE49-F238E27FC236}">
                <a16:creationId xmlns:a16="http://schemas.microsoft.com/office/drawing/2014/main" id="{52B1435E-BAB8-43AB-AF6A-C15D437DCB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412428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2A96FC5-E1A3-4801-948F-9D218A3F0B97}"/>
              </a:ext>
            </a:extLst>
          </p:cNvPr>
          <p:cNvSpPr>
            <a:spLocks noGrp="1"/>
          </p:cNvSpPr>
          <p:nvPr>
            <p:ph type="title"/>
          </p:nvPr>
        </p:nvSpPr>
        <p:spPr/>
        <p:txBody>
          <a:bodyPr/>
          <a:lstStyle/>
          <a:p>
            <a:r>
              <a:rPr lang="en-US" sz="3600" dirty="0"/>
              <a:t>Predicting the best neighborhoods for opening a new restaurant in Middelburg</a:t>
            </a:r>
            <a:endParaRPr lang="nl-NL" sz="4000" dirty="0"/>
          </a:p>
        </p:txBody>
      </p:sp>
      <p:sp>
        <p:nvSpPr>
          <p:cNvPr id="3" name="Tijdelijke aanduiding voor inhoud 2">
            <a:extLst>
              <a:ext uri="{FF2B5EF4-FFF2-40B4-BE49-F238E27FC236}">
                <a16:creationId xmlns:a16="http://schemas.microsoft.com/office/drawing/2014/main" id="{1C86569F-91B7-49E3-928A-342FEC1BB31B}"/>
              </a:ext>
            </a:extLst>
          </p:cNvPr>
          <p:cNvSpPr>
            <a:spLocks noGrp="1"/>
          </p:cNvSpPr>
          <p:nvPr>
            <p:ph idx="1"/>
          </p:nvPr>
        </p:nvSpPr>
        <p:spPr>
          <a:xfrm>
            <a:off x="1103312" y="2052919"/>
            <a:ext cx="8946541" cy="2430182"/>
          </a:xfrm>
        </p:spPr>
        <p:txBody>
          <a:bodyPr/>
          <a:lstStyle/>
          <a:p>
            <a:r>
              <a:rPr lang="en-US" dirty="0"/>
              <a:t>Collecting localizations all neighborhoods in Middelburg</a:t>
            </a:r>
          </a:p>
          <a:p>
            <a:r>
              <a:rPr lang="en-US" dirty="0"/>
              <a:t>Collecting the top 10 venues of each neighborhood</a:t>
            </a:r>
          </a:p>
          <a:p>
            <a:r>
              <a:rPr lang="en-US" dirty="0"/>
              <a:t>Using k-means clustering on venues data of each neighborhood</a:t>
            </a:r>
          </a:p>
          <a:p>
            <a:r>
              <a:rPr lang="en-US" dirty="0"/>
              <a:t>Combine or separate neighborhoods using k-means clustering</a:t>
            </a:r>
          </a:p>
          <a:p>
            <a:r>
              <a:rPr lang="en-US" dirty="0"/>
              <a:t>Comparing neighborhoods</a:t>
            </a:r>
          </a:p>
        </p:txBody>
      </p:sp>
    </p:spTree>
    <p:extLst>
      <p:ext uri="{BB962C8B-B14F-4D97-AF65-F5344CB8AC3E}">
        <p14:creationId xmlns:p14="http://schemas.microsoft.com/office/powerpoint/2010/main" val="2445388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DE86561-3564-4D64-8101-2E7706F20EE9}"/>
              </a:ext>
            </a:extLst>
          </p:cNvPr>
          <p:cNvSpPr>
            <a:spLocks noGrp="1"/>
          </p:cNvSpPr>
          <p:nvPr>
            <p:ph type="title"/>
          </p:nvPr>
        </p:nvSpPr>
        <p:spPr/>
        <p:txBody>
          <a:bodyPr/>
          <a:lstStyle/>
          <a:p>
            <a:r>
              <a:rPr lang="nl-NL" dirty="0"/>
              <a:t>Data </a:t>
            </a:r>
            <a:r>
              <a:rPr lang="nl-NL" dirty="0" err="1"/>
              <a:t>acquisition</a:t>
            </a:r>
            <a:endParaRPr lang="nl-NL" dirty="0"/>
          </a:p>
        </p:txBody>
      </p:sp>
      <p:sp>
        <p:nvSpPr>
          <p:cNvPr id="3" name="Tijdelijke aanduiding voor inhoud 2">
            <a:extLst>
              <a:ext uri="{FF2B5EF4-FFF2-40B4-BE49-F238E27FC236}">
                <a16:creationId xmlns:a16="http://schemas.microsoft.com/office/drawing/2014/main" id="{2ECAAAD7-19A1-4FA3-B1C7-ACFCA7BA3F46}"/>
              </a:ext>
            </a:extLst>
          </p:cNvPr>
          <p:cNvSpPr>
            <a:spLocks noGrp="1"/>
          </p:cNvSpPr>
          <p:nvPr>
            <p:ph idx="1"/>
          </p:nvPr>
        </p:nvSpPr>
        <p:spPr>
          <a:xfrm>
            <a:off x="1103313" y="2052918"/>
            <a:ext cx="6643687" cy="4195481"/>
          </a:xfrm>
        </p:spPr>
        <p:txBody>
          <a:bodyPr/>
          <a:lstStyle/>
          <a:p>
            <a:r>
              <a:rPr lang="en-US" dirty="0"/>
              <a:t>Dataset with coordinates of each neighborhood (11 neighborhoods)</a:t>
            </a:r>
          </a:p>
          <a:p>
            <a:r>
              <a:rPr lang="en-US" dirty="0"/>
              <a:t>Collected dataset with 76 unique venues in 11 neighborhoods and 183 items of raw data</a:t>
            </a:r>
          </a:p>
          <a:p>
            <a:r>
              <a:rPr lang="en-US" dirty="0"/>
              <a:t>Data frame with the top 10 venues of each neighborhood</a:t>
            </a:r>
          </a:p>
          <a:p>
            <a:r>
              <a:rPr lang="en-US" dirty="0"/>
              <a:t>Labeled data of each cluster with its combined neighborhood and it’s top 10 venues</a:t>
            </a:r>
          </a:p>
          <a:p>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16981977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F9D7B97-C74D-4DFE-BA5A-46CE082668CF}"/>
              </a:ext>
            </a:extLst>
          </p:cNvPr>
          <p:cNvSpPr>
            <a:spLocks noGrp="1"/>
          </p:cNvSpPr>
          <p:nvPr>
            <p:ph type="title"/>
          </p:nvPr>
        </p:nvSpPr>
        <p:spPr/>
        <p:txBody>
          <a:bodyPr/>
          <a:lstStyle/>
          <a:p>
            <a:r>
              <a:rPr lang="nl-NL" dirty="0" err="1"/>
              <a:t>Neighborhoods</a:t>
            </a:r>
            <a:r>
              <a:rPr lang="nl-NL" dirty="0"/>
              <a:t> </a:t>
            </a:r>
            <a:r>
              <a:rPr lang="nl-NL" dirty="0" err="1"/>
              <a:t>with</a:t>
            </a:r>
            <a:r>
              <a:rPr lang="nl-NL" dirty="0"/>
              <a:t> </a:t>
            </a:r>
            <a:r>
              <a:rPr lang="nl-NL" dirty="0" err="1"/>
              <a:t>coordinates</a:t>
            </a:r>
            <a:endParaRPr lang="nl-NL" dirty="0"/>
          </a:p>
        </p:txBody>
      </p:sp>
      <p:pic>
        <p:nvPicPr>
          <p:cNvPr id="4" name="Afbeelding 3">
            <a:extLst>
              <a:ext uri="{FF2B5EF4-FFF2-40B4-BE49-F238E27FC236}">
                <a16:creationId xmlns:a16="http://schemas.microsoft.com/office/drawing/2014/main" id="{CC4A0B94-9764-4950-A298-105198EC9BA7}"/>
              </a:ext>
            </a:extLst>
          </p:cNvPr>
          <p:cNvPicPr>
            <a:picLocks noChangeAspect="1"/>
          </p:cNvPicPr>
          <p:nvPr/>
        </p:nvPicPr>
        <p:blipFill>
          <a:blip r:embed="rId2"/>
          <a:stretch>
            <a:fillRect/>
          </a:stretch>
        </p:blipFill>
        <p:spPr>
          <a:xfrm>
            <a:off x="2924175" y="1853248"/>
            <a:ext cx="6343650" cy="4038600"/>
          </a:xfrm>
          <a:prstGeom prst="rect">
            <a:avLst/>
          </a:prstGeom>
        </p:spPr>
      </p:pic>
    </p:spTree>
    <p:extLst>
      <p:ext uri="{BB962C8B-B14F-4D97-AF65-F5344CB8AC3E}">
        <p14:creationId xmlns:p14="http://schemas.microsoft.com/office/powerpoint/2010/main" val="3235302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F9024D-E198-49F8-BCEE-BFE5153689FC}"/>
              </a:ext>
            </a:extLst>
          </p:cNvPr>
          <p:cNvSpPr>
            <a:spLocks noGrp="1"/>
          </p:cNvSpPr>
          <p:nvPr>
            <p:ph type="title"/>
          </p:nvPr>
        </p:nvSpPr>
        <p:spPr/>
        <p:txBody>
          <a:bodyPr/>
          <a:lstStyle/>
          <a:p>
            <a:r>
              <a:rPr lang="nl-NL" dirty="0" err="1"/>
              <a:t>Collected</a:t>
            </a:r>
            <a:r>
              <a:rPr lang="nl-NL" dirty="0"/>
              <a:t> dataset</a:t>
            </a:r>
          </a:p>
        </p:txBody>
      </p:sp>
      <p:sp>
        <p:nvSpPr>
          <p:cNvPr id="3" name="Tijdelijke aanduiding voor inhoud 2">
            <a:extLst>
              <a:ext uri="{FF2B5EF4-FFF2-40B4-BE49-F238E27FC236}">
                <a16:creationId xmlns:a16="http://schemas.microsoft.com/office/drawing/2014/main" id="{BE5E2B58-C383-4162-823C-91764A923341}"/>
              </a:ext>
            </a:extLst>
          </p:cNvPr>
          <p:cNvSpPr>
            <a:spLocks noGrp="1"/>
          </p:cNvSpPr>
          <p:nvPr>
            <p:ph idx="1"/>
          </p:nvPr>
        </p:nvSpPr>
        <p:spPr>
          <a:xfrm>
            <a:off x="1103312" y="2052919"/>
            <a:ext cx="8946541" cy="639482"/>
          </a:xfrm>
        </p:spPr>
        <p:txBody>
          <a:bodyPr/>
          <a:lstStyle/>
          <a:p>
            <a:pPr marL="0" indent="0">
              <a:buNone/>
            </a:pPr>
            <a:r>
              <a:rPr lang="nl-NL" dirty="0"/>
              <a:t>* First five of </a:t>
            </a:r>
            <a:r>
              <a:rPr lang="nl-NL" dirty="0" err="1"/>
              <a:t>the</a:t>
            </a:r>
            <a:r>
              <a:rPr lang="nl-NL" dirty="0"/>
              <a:t> dataset </a:t>
            </a:r>
          </a:p>
        </p:txBody>
      </p:sp>
      <p:pic>
        <p:nvPicPr>
          <p:cNvPr id="4" name="Afbeelding 3">
            <a:extLst>
              <a:ext uri="{FF2B5EF4-FFF2-40B4-BE49-F238E27FC236}">
                <a16:creationId xmlns:a16="http://schemas.microsoft.com/office/drawing/2014/main" id="{49F4CC71-B154-4CFC-929D-A417B7A9F04F}"/>
              </a:ext>
            </a:extLst>
          </p:cNvPr>
          <p:cNvPicPr>
            <a:picLocks noChangeAspect="1"/>
          </p:cNvPicPr>
          <p:nvPr/>
        </p:nvPicPr>
        <p:blipFill>
          <a:blip r:embed="rId2"/>
          <a:stretch>
            <a:fillRect/>
          </a:stretch>
        </p:blipFill>
        <p:spPr>
          <a:xfrm>
            <a:off x="2705100" y="2892072"/>
            <a:ext cx="6781800" cy="2019300"/>
          </a:xfrm>
          <a:prstGeom prst="rect">
            <a:avLst/>
          </a:prstGeom>
        </p:spPr>
      </p:pic>
    </p:spTree>
    <p:extLst>
      <p:ext uri="{BB962C8B-B14F-4D97-AF65-F5344CB8AC3E}">
        <p14:creationId xmlns:p14="http://schemas.microsoft.com/office/powerpoint/2010/main" val="2929729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2F3FD4-35E3-4A6F-B2A6-74960CC38EB4}"/>
              </a:ext>
            </a:extLst>
          </p:cNvPr>
          <p:cNvSpPr>
            <a:spLocks noGrp="1"/>
          </p:cNvSpPr>
          <p:nvPr>
            <p:ph type="title"/>
          </p:nvPr>
        </p:nvSpPr>
        <p:spPr/>
        <p:txBody>
          <a:bodyPr/>
          <a:lstStyle/>
          <a:p>
            <a:r>
              <a:rPr lang="nl-NL" dirty="0"/>
              <a:t>Dataframe </a:t>
            </a:r>
            <a:r>
              <a:rPr lang="nl-NL" dirty="0" err="1"/>
              <a:t>with</a:t>
            </a:r>
            <a:r>
              <a:rPr lang="nl-NL" dirty="0"/>
              <a:t> </a:t>
            </a:r>
            <a:r>
              <a:rPr lang="nl-NL" dirty="0" err="1"/>
              <a:t>the</a:t>
            </a:r>
            <a:r>
              <a:rPr lang="nl-NL" dirty="0"/>
              <a:t> top 10 </a:t>
            </a:r>
            <a:r>
              <a:rPr lang="nl-NL" dirty="0" err="1"/>
              <a:t>venues</a:t>
            </a:r>
            <a:r>
              <a:rPr lang="nl-NL" dirty="0"/>
              <a:t> </a:t>
            </a:r>
            <a:r>
              <a:rPr lang="nl-NL" dirty="0" err="1"/>
              <a:t>for</a:t>
            </a:r>
            <a:r>
              <a:rPr lang="nl-NL" dirty="0"/>
              <a:t> </a:t>
            </a:r>
            <a:r>
              <a:rPr lang="nl-NL" dirty="0" err="1"/>
              <a:t>each</a:t>
            </a:r>
            <a:r>
              <a:rPr lang="nl-NL" dirty="0"/>
              <a:t> </a:t>
            </a:r>
            <a:r>
              <a:rPr lang="nl-NL" dirty="0" err="1"/>
              <a:t>neighborhood</a:t>
            </a:r>
            <a:endParaRPr lang="nl-NL" dirty="0"/>
          </a:p>
        </p:txBody>
      </p:sp>
      <p:pic>
        <p:nvPicPr>
          <p:cNvPr id="4" name="Afbeelding 3">
            <a:extLst>
              <a:ext uri="{FF2B5EF4-FFF2-40B4-BE49-F238E27FC236}">
                <a16:creationId xmlns:a16="http://schemas.microsoft.com/office/drawing/2014/main" id="{5196C5D4-64A1-49BF-B9A5-CF6405A663EB}"/>
              </a:ext>
            </a:extLst>
          </p:cNvPr>
          <p:cNvPicPr/>
          <p:nvPr/>
        </p:nvPicPr>
        <p:blipFill>
          <a:blip r:embed="rId2"/>
          <a:stretch>
            <a:fillRect/>
          </a:stretch>
        </p:blipFill>
        <p:spPr>
          <a:xfrm>
            <a:off x="2374105" y="1968818"/>
            <a:ext cx="7443789" cy="4241482"/>
          </a:xfrm>
          <a:prstGeom prst="rect">
            <a:avLst/>
          </a:prstGeom>
        </p:spPr>
      </p:pic>
    </p:spTree>
    <p:extLst>
      <p:ext uri="{BB962C8B-B14F-4D97-AF65-F5344CB8AC3E}">
        <p14:creationId xmlns:p14="http://schemas.microsoft.com/office/powerpoint/2010/main" val="3885970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1D02152-58B2-4C1A-96F2-CACB82D874E5}"/>
              </a:ext>
            </a:extLst>
          </p:cNvPr>
          <p:cNvSpPr>
            <a:spLocks noGrp="1"/>
          </p:cNvSpPr>
          <p:nvPr>
            <p:ph type="title"/>
          </p:nvPr>
        </p:nvSpPr>
        <p:spPr/>
        <p:txBody>
          <a:bodyPr/>
          <a:lstStyle/>
          <a:p>
            <a:r>
              <a:rPr lang="nl-NL" dirty="0" err="1"/>
              <a:t>Visualizing</a:t>
            </a:r>
            <a:r>
              <a:rPr lang="nl-NL" dirty="0"/>
              <a:t> </a:t>
            </a:r>
            <a:r>
              <a:rPr lang="nl-NL" dirty="0" err="1"/>
              <a:t>Labeled</a:t>
            </a:r>
            <a:r>
              <a:rPr lang="nl-NL" dirty="0"/>
              <a:t> clusters</a:t>
            </a:r>
          </a:p>
        </p:txBody>
      </p:sp>
      <p:pic>
        <p:nvPicPr>
          <p:cNvPr id="4" name="Afbeelding 3">
            <a:extLst>
              <a:ext uri="{FF2B5EF4-FFF2-40B4-BE49-F238E27FC236}">
                <a16:creationId xmlns:a16="http://schemas.microsoft.com/office/drawing/2014/main" id="{B3D42CAA-E3E2-441D-883D-39D6A2A2E1C2}"/>
              </a:ext>
            </a:extLst>
          </p:cNvPr>
          <p:cNvPicPr/>
          <p:nvPr/>
        </p:nvPicPr>
        <p:blipFill>
          <a:blip r:embed="rId2"/>
          <a:stretch>
            <a:fillRect/>
          </a:stretch>
        </p:blipFill>
        <p:spPr>
          <a:xfrm>
            <a:off x="2676617" y="1436687"/>
            <a:ext cx="6838766" cy="4773613"/>
          </a:xfrm>
          <a:prstGeom prst="rect">
            <a:avLst/>
          </a:prstGeom>
        </p:spPr>
      </p:pic>
    </p:spTree>
    <p:extLst>
      <p:ext uri="{BB962C8B-B14F-4D97-AF65-F5344CB8AC3E}">
        <p14:creationId xmlns:p14="http://schemas.microsoft.com/office/powerpoint/2010/main" val="1634855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E27BF9-66C1-49CA-8D7B-A775609CD538}"/>
              </a:ext>
            </a:extLst>
          </p:cNvPr>
          <p:cNvSpPr>
            <a:spLocks noGrp="1"/>
          </p:cNvSpPr>
          <p:nvPr>
            <p:ph type="title"/>
          </p:nvPr>
        </p:nvSpPr>
        <p:spPr/>
        <p:txBody>
          <a:bodyPr/>
          <a:lstStyle/>
          <a:p>
            <a:r>
              <a:rPr lang="nl-NL" dirty="0" err="1"/>
              <a:t>Visualizing</a:t>
            </a:r>
            <a:r>
              <a:rPr lang="nl-NL" dirty="0"/>
              <a:t> </a:t>
            </a:r>
            <a:r>
              <a:rPr lang="nl-NL" dirty="0" err="1"/>
              <a:t>Labeled</a:t>
            </a:r>
            <a:r>
              <a:rPr lang="nl-NL" dirty="0"/>
              <a:t> clusters</a:t>
            </a:r>
          </a:p>
        </p:txBody>
      </p:sp>
      <p:graphicFrame>
        <p:nvGraphicFramePr>
          <p:cNvPr id="6" name="Grafiek 5">
            <a:extLst>
              <a:ext uri="{FF2B5EF4-FFF2-40B4-BE49-F238E27FC236}">
                <a16:creationId xmlns:a16="http://schemas.microsoft.com/office/drawing/2014/main" id="{25125622-75F5-41E1-AA47-6FA8DAAF4D91}"/>
              </a:ext>
            </a:extLst>
          </p:cNvPr>
          <p:cNvGraphicFramePr/>
          <p:nvPr>
            <p:extLst>
              <p:ext uri="{D42A27DB-BD31-4B8C-83A1-F6EECF244321}">
                <p14:modId xmlns:p14="http://schemas.microsoft.com/office/powerpoint/2010/main" val="1076859069"/>
              </p:ext>
            </p:extLst>
          </p:nvPr>
        </p:nvGraphicFramePr>
        <p:xfrm>
          <a:off x="1284472" y="1152983"/>
          <a:ext cx="8128000" cy="541866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934077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208</Words>
  <Application>Microsoft Office PowerPoint</Application>
  <PresentationFormat>Breedbeeld</PresentationFormat>
  <Paragraphs>28</Paragraphs>
  <Slides>10</Slides>
  <Notes>2</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10</vt:i4>
      </vt:variant>
    </vt:vector>
  </HeadingPairs>
  <TitlesOfParts>
    <vt:vector size="15" baseType="lpstr">
      <vt:lpstr>Arial</vt:lpstr>
      <vt:lpstr>Calibri</vt:lpstr>
      <vt:lpstr>Century Gothic</vt:lpstr>
      <vt:lpstr>Wingdings 3</vt:lpstr>
      <vt:lpstr>Ion</vt:lpstr>
      <vt:lpstr>Predicting the best neighborhoods for opening a new restaurant in Middelburg</vt:lpstr>
      <vt:lpstr>PowerPoint-presentatie</vt:lpstr>
      <vt:lpstr>Predicting the best neighborhoods for opening a new restaurant in Middelburg</vt:lpstr>
      <vt:lpstr>Data acquisition</vt:lpstr>
      <vt:lpstr>Neighborhoods with coordinates</vt:lpstr>
      <vt:lpstr>Collected dataset</vt:lpstr>
      <vt:lpstr>Dataframe with the top 10 venues for each neighborhood</vt:lpstr>
      <vt:lpstr>Visualizing Labeled clusters</vt:lpstr>
      <vt:lpstr>Visualizing Labeled clusters</vt:lpstr>
      <vt:lpstr>Conclusion and future directions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best neighborhoods for opening a new restaurant in Middelburg</dc:title>
  <dc:creator>Teun Huibregtse</dc:creator>
  <cp:lastModifiedBy>Teun Huibregtse</cp:lastModifiedBy>
  <cp:revision>10</cp:revision>
  <dcterms:created xsi:type="dcterms:W3CDTF">2019-11-20T17:16:33Z</dcterms:created>
  <dcterms:modified xsi:type="dcterms:W3CDTF">2019-11-20T17:37:02Z</dcterms:modified>
</cp:coreProperties>
</file>